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/>
    <p:restoredTop sz="94648"/>
  </p:normalViewPr>
  <p:slideViewPr>
    <p:cSldViewPr snapToGrid="0" snapToObjects="1">
      <p:cViewPr varScale="1">
        <p:scale>
          <a:sx n="101" d="100"/>
          <a:sy n="101" d="100"/>
        </p:scale>
        <p:origin x="224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"/>
          <p:cNvGrpSpPr/>
          <p:nvPr/>
        </p:nvGrpSpPr>
        <p:grpSpPr>
          <a:xfrm>
            <a:off x="-25400" y="0"/>
            <a:ext cx="13055600" cy="609600"/>
            <a:chOff x="0" y="0"/>
            <a:chExt cx="13055600" cy="609600"/>
          </a:xfrm>
        </p:grpSpPr>
        <p:sp>
          <p:nvSpPr>
            <p:cNvPr id="13" name="四角形"/>
            <p:cNvSpPr/>
            <p:nvPr/>
          </p:nvSpPr>
          <p:spPr>
            <a:xfrm>
              <a:off x="0" y="0"/>
              <a:ext cx="13055600" cy="609600"/>
            </a:xfrm>
            <a:prstGeom prst="rect">
              <a:avLst/>
            </a:prstGeom>
            <a:gradFill flip="none" rotWithShape="1">
              <a:gsLst>
                <a:gs pos="24352">
                  <a:srgbClr val="FFFFFF"/>
                </a:gs>
                <a:gs pos="100000">
                  <a:srgbClr val="008F00"/>
                </a:gs>
              </a:gsLst>
              <a:lin ang="0" scaled="0"/>
            </a:gra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4" name="NIES_LOGO.pdf" descr="NIES_LOGO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90500" y="76200"/>
              <a:ext cx="879500" cy="457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" name="National  Institute for Environmental Studies"/>
            <p:cNvSpPr txBox="1"/>
            <p:nvPr/>
          </p:nvSpPr>
          <p:spPr>
            <a:xfrm>
              <a:off x="663447" y="93980"/>
              <a:ext cx="6629401" cy="408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400">
                  <a:latin typeface="Myriad Pro"/>
                  <a:ea typeface="Myriad Pro"/>
                  <a:cs typeface="Myriad Pro"/>
                  <a:sym typeface="Myriad Pro"/>
                </a:defRPr>
              </a:lvl1pPr>
            </a:lstStyle>
            <a:p>
              <a:r>
                <a:t>National  Institute for Environmental Studies</a:t>
              </a:r>
            </a:p>
          </p:txBody>
        </p:sp>
      </p:grpSp>
      <p:sp>
        <p:nvSpPr>
          <p:cNvPr id="17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</a:lstStyle>
          <a:p>
            <a:r>
              <a:t>タイトルテキスト</a:t>
            </a:r>
          </a:p>
        </p:txBody>
      </p:sp>
      <p:sp>
        <p:nvSpPr>
          <p:cNvPr id="18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1270000" y="5029200"/>
            <a:ext cx="10464800" cy="3683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3pPr>
            <a:lvl4pPr marL="0" indent="0" algn="ctr">
              <a:spcBef>
                <a:spcPts val="0"/>
              </a:spcBef>
              <a:buSzTx/>
              <a:buNone/>
              <a:defRPr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4pPr>
            <a:lvl5pPr marL="0" indent="0" algn="ctr">
              <a:spcBef>
                <a:spcPts val="0"/>
              </a:spcBef>
              <a:buSzTx/>
              <a:buNone/>
              <a:defRPr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9" name="四角形"/>
          <p:cNvSpPr/>
          <p:nvPr/>
        </p:nvSpPr>
        <p:spPr>
          <a:xfrm>
            <a:off x="-25400" y="0"/>
            <a:ext cx="13055601" cy="609601"/>
          </a:xfrm>
          <a:prstGeom prst="rect">
            <a:avLst/>
          </a:prstGeom>
          <a:gradFill>
            <a:gsLst>
              <a:gs pos="25831">
                <a:srgbClr val="FFFFFF"/>
              </a:gs>
              <a:gs pos="100000">
                <a:srgbClr val="006D4F"/>
              </a:gs>
            </a:gsLst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0" name="透明_横_英.ai" descr="透明_横_英.ai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" y="76200"/>
            <a:ext cx="4594557" cy="50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イメージ" descr="イメージ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900" y="8128000"/>
            <a:ext cx="812800" cy="1241827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名古屋大学減災連携研究センター…"/>
          <p:cNvSpPr txBox="1"/>
          <p:nvPr/>
        </p:nvSpPr>
        <p:spPr>
          <a:xfrm>
            <a:off x="1505369" y="8336163"/>
            <a:ext cx="6666662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3000">
                <a:latin typeface="ヒラギノ角ゴシック W2"/>
                <a:ea typeface="ヒラギノ角ゴシック W2"/>
                <a:cs typeface="ヒラギノ角ゴシック W2"/>
                <a:sym typeface="ヒラギノ角ゴシック W2"/>
              </a:defRPr>
            </a:pPr>
            <a:r>
              <a:t>名古屋大学減災連携研究センター</a:t>
            </a:r>
          </a:p>
          <a:p>
            <a:pPr>
              <a:lnSpc>
                <a:spcPct val="80000"/>
              </a:lnSpc>
              <a:defRPr sz="1800">
                <a:latin typeface="ヒラギノ角ゴシック W2"/>
                <a:ea typeface="ヒラギノ角ゴシック W2"/>
                <a:cs typeface="ヒラギノ角ゴシック W2"/>
                <a:sym typeface="ヒラギノ角ゴシック W2"/>
              </a:defRPr>
            </a:pPr>
            <a:r>
              <a:t>Disaster Mitigation Research Center, NAGOYA UNIVERSITY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（2 段組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603051"/>
            <a:ext cx="12192000" cy="16256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71500" anchor="t"/>
          <a:lstStyle>
            <a:lvl1pPr>
              <a:buBlip>
                <a:blip r:embed="rId2"/>
              </a:buBlip>
              <a:defRPr>
                <a:latin typeface="ヒラギノ角ゴシック W6"/>
                <a:ea typeface="ヒラギノ角ゴシック W6"/>
                <a:cs typeface="ヒラギノ角ゴシック W6"/>
                <a:sym typeface="ヒラギノ角ゴシック W6"/>
              </a:defRPr>
            </a:lvl1pPr>
            <a:lvl2pPr>
              <a:buBlip>
                <a:blip r:embed="rId3"/>
              </a:buBlip>
            </a:lvl2pPr>
            <a:lvl3pPr marL="1739900" indent="-533400">
              <a:buBlip>
                <a:blip r:embed="rId4"/>
              </a:buBlip>
              <a:defRPr sz="2800">
                <a:latin typeface="ヒラギノ角ゴシック W0"/>
                <a:ea typeface="ヒラギノ角ゴシック W0"/>
                <a:cs typeface="ヒラギノ角ゴシック W0"/>
                <a:sym typeface="ヒラギノ角ゴシック W0"/>
              </a:defRPr>
            </a:lvl3pPr>
            <a:lvl4pPr marL="2145620" indent="-494620">
              <a:buBlip>
                <a:blip r:embed="rId4"/>
              </a:buBlip>
            </a:lvl4pPr>
            <a:lvl5pPr marL="2590120" indent="-494620">
              <a:buBlip>
                <a:blip r:embed="rId4"/>
              </a:buBlip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本文レベル1…"/>
          <p:cNvSpPr txBox="1"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spcBef>
                <a:spcPts val="3600"/>
              </a:spcBef>
              <a:buBlip>
                <a:blip r:embed="rId2"/>
              </a:buBlip>
            </a:lvl1pPr>
            <a:lvl2pPr marL="1333500" indent="-571500">
              <a:buBlip>
                <a:blip r:embed="rId3"/>
              </a:buBlip>
              <a:defRPr sz="3200"/>
            </a:lvl2pPr>
            <a:lvl3pPr>
              <a:spcBef>
                <a:spcPts val="800"/>
              </a:spcBef>
              <a:buBlip>
                <a:blip r:embed="rId4"/>
              </a:buBlip>
            </a:lvl3pPr>
            <a:lvl4pPr>
              <a:spcBef>
                <a:spcPts val="400"/>
              </a:spcBef>
              <a:buBlip>
                <a:blip r:embed="rId4"/>
              </a:buBlip>
            </a:lvl4pPr>
            <a:lvl5pPr>
              <a:spcBef>
                <a:spcPts val="400"/>
              </a:spcBef>
              <a:buBlip>
                <a:blip r:embed="rId4"/>
              </a:buBlip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596131"/>
            <a:ext cx="12192000" cy="1624956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</a:lstStyle>
          <a:p>
            <a:r>
              <a:t>タイトルテキスト</a:t>
            </a:r>
          </a:p>
        </p:txBody>
      </p:sp>
      <p:sp>
        <p:nvSpPr>
          <p:cNvPr id="7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反射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8069584"/>
            <a:ext cx="12192000" cy="1619698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</a:lvl1pPr>
          </a:lstStyle>
          <a:p>
            <a:r>
              <a:t>タイトルテキスト</a:t>
            </a:r>
          </a:p>
        </p:txBody>
      </p:sp>
      <p:sp>
        <p:nvSpPr>
          <p:cNvPr id="8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596131"/>
            <a:ext cx="12192000" cy="1624956"/>
          </a:xfrm>
          <a:prstGeom prst="rect">
            <a:avLst/>
          </a:prstGeom>
        </p:spPr>
        <p:txBody>
          <a:bodyPr/>
          <a:lstStyle>
            <a:lvl1pPr>
              <a:defRPr>
                <a:latin typeface="ヒラギノ角ゴシック W5"/>
                <a:ea typeface="ヒラギノ角ゴシック W5"/>
                <a:cs typeface="ヒラギノ角ゴシック W5"/>
                <a:sym typeface="ヒラギノ角ゴシック W5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8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t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t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406400" y="621580"/>
            <a:ext cx="12192000" cy="1621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787400" y="2844800"/>
            <a:ext cx="11430000" cy="650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buBlip>
                <a:blip r:embed="rId11"/>
              </a:buBlip>
            </a:lvl1pPr>
            <a:lvl2pPr marL="1297781" indent="-535781">
              <a:buBlip>
                <a:blip r:embed="rId12"/>
              </a:buBlip>
              <a:defRPr sz="3000">
                <a:latin typeface="ヒラギノ角ゴシック W2"/>
                <a:ea typeface="ヒラギノ角ゴシック W2"/>
                <a:cs typeface="ヒラギノ角ゴシック W2"/>
                <a:sym typeface="ヒラギノ角ゴシック W2"/>
              </a:defRPr>
            </a:lvl2pPr>
            <a:lvl3pPr marL="1778000" indent="-571500">
              <a:buBlip>
                <a:blip r:embed="rId13"/>
              </a:buBlip>
              <a:defRPr sz="3000">
                <a:latin typeface="ヒラギノ角ゴシック W1"/>
                <a:ea typeface="ヒラギノ角ゴシック W1"/>
                <a:cs typeface="ヒラギノ角ゴシック W1"/>
                <a:sym typeface="ヒラギノ角ゴシック W1"/>
              </a:defRPr>
            </a:lvl3pPr>
            <a:lvl4pPr marL="2222500" indent="-571500">
              <a:buBlip>
                <a:blip r:embed="rId13"/>
              </a:buBlip>
              <a:defRPr sz="2800">
                <a:latin typeface="+mn-lt"/>
                <a:ea typeface="+mn-ea"/>
                <a:cs typeface="+mn-cs"/>
                <a:sym typeface="Times"/>
              </a:defRPr>
            </a:lvl4pPr>
            <a:lvl5pPr marL="2667000" indent="-571500">
              <a:buBlip>
                <a:blip r:embed="rId13"/>
              </a:buBlip>
              <a:defRPr sz="2400">
                <a:latin typeface="+mn-lt"/>
                <a:ea typeface="+mn-ea"/>
                <a:cs typeface="+mn-cs"/>
                <a:sym typeface="Times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四角形"/>
          <p:cNvSpPr/>
          <p:nvPr/>
        </p:nvSpPr>
        <p:spPr>
          <a:xfrm>
            <a:off x="-25400" y="0"/>
            <a:ext cx="13055601" cy="609601"/>
          </a:xfrm>
          <a:prstGeom prst="rect">
            <a:avLst/>
          </a:prstGeom>
          <a:gradFill>
            <a:gsLst>
              <a:gs pos="25831">
                <a:srgbClr val="FFFFFF"/>
              </a:gs>
              <a:gs pos="100000">
                <a:srgbClr val="006D4F"/>
              </a:gs>
            </a:gsLst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5" name="透明_横_英.ai" descr="透明_横_英.ai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1600" y="76200"/>
            <a:ext cx="4594557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1pPr>
      <a:lvl2pPr marL="0" marR="0" indent="2286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2pPr>
      <a:lvl3pPr marL="0" marR="0" indent="4572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3pPr>
      <a:lvl4pPr marL="0" marR="0" indent="6858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4pPr>
      <a:lvl5pPr marL="0" marR="0" indent="9144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5pPr>
      <a:lvl6pPr marL="0" marR="0" indent="11430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6pPr>
      <a:lvl7pPr marL="0" marR="0" indent="13716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7pPr>
      <a:lvl8pPr marL="0" marR="0" indent="16002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8pPr>
      <a:lvl9pPr marL="0" marR="0" indent="1828800" algn="ct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シック W6"/>
          <a:ea typeface="ヒラギノ角ゴシック W6"/>
          <a:cs typeface="ヒラギノ角ゴシック W6"/>
          <a:sym typeface="ヒラギノ角ゴシック W6"/>
        </a:defRPr>
      </a:lvl9pPr>
    </p:titleStyle>
    <p:bodyStyle>
      <a:lvl1pPr marL="825500" marR="0" indent="-508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1pPr>
      <a:lvl2pPr marL="1333500" marR="0" indent="-5715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2pPr>
      <a:lvl3pPr marL="1816100" marR="0" indent="-6096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3pPr>
      <a:lvl4pPr marL="2304142" marR="0" indent="-653142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4pPr>
      <a:lvl5pPr marL="28575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5pPr>
      <a:lvl6pPr marL="32131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6pPr>
      <a:lvl7pPr marL="35687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7pPr>
      <a:lvl8pPr marL="39243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8pPr>
      <a:lvl9pPr marL="4279900" marR="0" indent="-762000" algn="l" defTabSz="584200" latinLnBrk="0">
        <a:lnSpc>
          <a:spcPct val="100000"/>
        </a:lnSpc>
        <a:spcBef>
          <a:spcPts val="1600"/>
        </a:spcBef>
        <a:spcAft>
          <a:spcPts val="0"/>
        </a:spcAft>
        <a:buClrTx/>
        <a:buSzPct val="100000"/>
        <a:buFontTx/>
        <a:buBlip>
          <a:blip r:embed="rId11"/>
        </a:buBlip>
        <a:tabLst/>
        <a:defRPr sz="3200" b="0" i="0" u="none" strike="noStrike" cap="none" spc="0" baseline="0">
          <a:solidFill>
            <a:srgbClr val="000000"/>
          </a:solidFill>
          <a:uFillTx/>
          <a:latin typeface="ヒラギノ角ゴシック W5"/>
          <a:ea typeface="ヒラギノ角ゴシック W5"/>
          <a:cs typeface="ヒラギノ角ゴシック W5"/>
          <a:sym typeface="ヒラギノ角ゴシック W5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名古屋大学のSWOT分析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ヒラギノ角ゴシック W6"/>
                <a:ea typeface="ヒラギノ角ゴシック W6"/>
                <a:cs typeface="ヒラギノ角ゴシック W6"/>
                <a:sym typeface="ヒラギノ角ゴシック W6"/>
              </a:defRPr>
            </a:lvl1pPr>
          </a:lstStyle>
          <a:p>
            <a:r>
              <a:rPr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名古屋大学のSWOT分析</a:t>
            </a:r>
            <a:endParaRPr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aphicFrame>
        <p:nvGraphicFramePr>
          <p:cNvPr id="98" name="表"/>
          <p:cNvGraphicFramePr/>
          <p:nvPr>
            <p:extLst>
              <p:ext uri="{D42A27DB-BD31-4B8C-83A1-F6EECF244321}">
                <p14:modId xmlns:p14="http://schemas.microsoft.com/office/powerpoint/2010/main" val="1791579059"/>
              </p:ext>
            </p:extLst>
          </p:nvPr>
        </p:nvGraphicFramePr>
        <p:xfrm>
          <a:off x="661441" y="1943348"/>
          <a:ext cx="11681915" cy="7365504"/>
        </p:xfrm>
        <a:graphic>
          <a:graphicData uri="http://schemas.openxmlformats.org/drawingml/2006/table">
            <a:tbl>
              <a:tblPr firstRow="1" firstCol="1">
                <a:tableStyleId>{C7B018BB-80A7-4F77-B60F-C8B233D01FF8}</a:tableStyleId>
              </a:tblPr>
              <a:tblGrid>
                <a:gridCol w="3415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5516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latin typeface="ヒラギノ角ゴ ProN W3"/>
                          <a:ea typeface="ヒラギノ角ゴ ProN W3"/>
                          <a:cs typeface="ヒラギノ角ゴ ProN W3"/>
                          <a:sym typeface="ヒラギノ角ゴ ProN W3"/>
                        </a:defRPr>
                      </a:pPr>
                      <a:endParaRPr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400" dirty="0">
                          <a:latin typeface="MS PGothic" panose="020B0600070205080204" pitchFamily="34" charset="-128"/>
                          <a:ea typeface="MS PGothic" panose="020B0600070205080204" pitchFamily="34" charset="-128"/>
                          <a:sym typeface="ヒラギノ角ゴ ProN W6"/>
                        </a:rPr>
                        <a:t>【</a:t>
                      </a:r>
                      <a:r>
                        <a:rPr sz="2400" dirty="0" err="1">
                          <a:latin typeface="MS PGothic" panose="020B0600070205080204" pitchFamily="34" charset="-128"/>
                          <a:ea typeface="MS PGothic" panose="020B0600070205080204" pitchFamily="34" charset="-128"/>
                          <a:sym typeface="ヒラギノ角ゴ ProN W6"/>
                        </a:rPr>
                        <a:t>強み</a:t>
                      </a:r>
                      <a:r>
                        <a:rPr sz="2400" dirty="0">
                          <a:latin typeface="MS PGothic" panose="020B0600070205080204" pitchFamily="34" charset="-128"/>
                          <a:ea typeface="MS PGothic" panose="020B0600070205080204" pitchFamily="34" charset="-128"/>
                          <a:sym typeface="ヒラギノ角ゴ ProN W6"/>
                        </a:rPr>
                        <a:t>】
</a:t>
                      </a:r>
                    </a:p>
                  </a:txBody>
                  <a:tcPr marL="50800" marR="50800" marT="50800" marB="50800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sym typeface="ヒラギノ角ゴ ProN W6"/>
                        </a:defRPr>
                      </a:pPr>
                      <a:r>
                        <a:rPr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【弱み】</a:t>
                      </a:r>
                    </a:p>
                  </a:txBody>
                  <a:tcPr marL="50800" marR="50800" marT="50800" marB="50800" horzOverflow="overflow">
                    <a:solidFill>
                      <a:schemeClr val="accent5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16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sym typeface="ヒラギノ角ゴ ProN W6"/>
                        </a:defRPr>
                      </a:pPr>
                      <a:r>
                        <a:rPr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【成長機会】</a:t>
                      </a:r>
                    </a:p>
                  </a:txBody>
                  <a:tcPr marL="50800" marR="50800" marT="50800" marB="50800" horzOverflow="overflow">
                    <a:solidFill>
                      <a:srgbClr val="043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516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400" b="0">
                          <a:solidFill>
                            <a:srgbClr val="000000"/>
                          </a:solidFill>
                          <a:sym typeface="ヒラギノ角ゴ ProN W6"/>
                        </a:defRPr>
                      </a:pPr>
                      <a:r>
                        <a:rPr>
                          <a:latin typeface="MS PGothic" panose="020B0600070205080204" pitchFamily="34" charset="-128"/>
                          <a:ea typeface="MS PGothic" panose="020B0600070205080204" pitchFamily="34" charset="-128"/>
                        </a:rPr>
                        <a:t>【致死脅威】</a:t>
                      </a:r>
                    </a:p>
                  </a:txBody>
                  <a:tcPr marL="50800" marR="50800" marT="50800" marB="50800" horzOverflow="overflow">
                    <a:solidFill>
                      <a:srgbClr val="9437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ym typeface="ヒラギノ角ゴ ProN W3"/>
                        </a:defRPr>
                      </a:pPr>
                      <a:endParaRPr dirty="0">
                        <a:latin typeface="MS PGothic" panose="020B0600070205080204" pitchFamily="34" charset="-128"/>
                        <a:ea typeface="MS PGothic" panose="020B0600070205080204" pitchFamily="34" charset="-128"/>
                      </a:endParaRP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 Bold Condensed"/>
        <a:ea typeface="Helvetica Neue Bold Condensed"/>
        <a:cs typeface="Helvetica Neue Bold Condensed"/>
      </a:majorFont>
      <a:minorFont>
        <a:latin typeface="Times"/>
        <a:ea typeface="Times"/>
        <a:cs typeface="Time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 Bold Condensed"/>
        <a:ea typeface="Helvetica Neue Bold Condensed"/>
        <a:cs typeface="Helvetica Neue Bold Condensed"/>
      </a:majorFont>
      <a:minorFont>
        <a:latin typeface="Times"/>
        <a:ea typeface="Times"/>
        <a:cs typeface="Time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</Words>
  <Application>Microsoft Macintosh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6" baseType="lpstr">
      <vt:lpstr>MS PGothic</vt:lpstr>
      <vt:lpstr>ヒラギノ角ゴ ProN W3</vt:lpstr>
      <vt:lpstr>ヒラギノ角ゴ ProN W6</vt:lpstr>
      <vt:lpstr>ヒラギノ角ゴシック W0</vt:lpstr>
      <vt:lpstr>ヒラギノ角ゴシック W1</vt:lpstr>
      <vt:lpstr>ヒラギノ角ゴシック W2</vt:lpstr>
      <vt:lpstr>ヒラギノ角ゴシック W5</vt:lpstr>
      <vt:lpstr>ヒラギノ角ゴシック W6</vt:lpstr>
      <vt:lpstr>ヒラギノ明朝 ProN W3</vt:lpstr>
      <vt:lpstr>Gill Sans</vt:lpstr>
      <vt:lpstr>Helvetica Neue Bold Condensed</vt:lpstr>
      <vt:lpstr>Lucida Grande</vt:lpstr>
      <vt:lpstr>Myriad Pro</vt:lpstr>
      <vt:lpstr>Times</vt:lpstr>
      <vt:lpstr>White</vt:lpstr>
      <vt:lpstr>名古屋大学のSWOT分析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名古屋大学のSWOT分析</dc:title>
  <cp:lastModifiedBy>Nagahisa Hirayama</cp:lastModifiedBy>
  <cp:revision>2</cp:revision>
  <dcterms:modified xsi:type="dcterms:W3CDTF">2020-05-21T11:12:36Z</dcterms:modified>
</cp:coreProperties>
</file>